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4"/>
  </p:sldMasterIdLst>
  <p:notesMasterIdLst>
    <p:notesMasterId r:id="rId22"/>
  </p:notesMasterIdLst>
  <p:sldIdLst>
    <p:sldId id="290" r:id="rId5"/>
    <p:sldId id="430" r:id="rId6"/>
    <p:sldId id="494" r:id="rId7"/>
    <p:sldId id="289" r:id="rId8"/>
    <p:sldId id="501" r:id="rId9"/>
    <p:sldId id="401" r:id="rId10"/>
    <p:sldId id="496" r:id="rId11"/>
    <p:sldId id="497" r:id="rId12"/>
    <p:sldId id="502" r:id="rId13"/>
    <p:sldId id="503" r:id="rId14"/>
    <p:sldId id="504" r:id="rId15"/>
    <p:sldId id="505" r:id="rId16"/>
    <p:sldId id="506" r:id="rId17"/>
    <p:sldId id="508" r:id="rId18"/>
    <p:sldId id="507" r:id="rId19"/>
    <p:sldId id="493" r:id="rId20"/>
    <p:sldId id="492" r:id="rId21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lliams, Taryn - ODEP" initials="WT-O" lastIdx="6" clrIdx="0">
    <p:extLst>
      <p:ext uri="{19B8F6BF-5375-455C-9EA6-DF929625EA0E}">
        <p15:presenceInfo xmlns:p15="http://schemas.microsoft.com/office/powerpoint/2012/main" userId="S-1-5-21-625881431-3029617060-3355961844-53122" providerId="AD"/>
      </p:ext>
    </p:extLst>
  </p:cmAuthor>
  <p:cmAuthor id="2" name="Robertson, Scott M - ODEP" initials="RSM-O" lastIdx="4" clrIdx="1">
    <p:extLst>
      <p:ext uri="{19B8F6BF-5375-455C-9EA6-DF929625EA0E}">
        <p15:presenceInfo xmlns:p15="http://schemas.microsoft.com/office/powerpoint/2012/main" userId="S-1-5-21-625881431-3029617060-3355961844-96510" providerId="AD"/>
      </p:ext>
    </p:extLst>
  </p:cmAuthor>
  <p:cmAuthor id="3" name="Jones, Carolyn - ODEP" initials="JC-O" lastIdx="1" clrIdx="2">
    <p:extLst>
      <p:ext uri="{19B8F6BF-5375-455C-9EA6-DF929625EA0E}">
        <p15:presenceInfo xmlns:p15="http://schemas.microsoft.com/office/powerpoint/2012/main" userId="S-1-5-21-625881431-3029617060-3355961844-11566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33CC33"/>
    <a:srgbClr val="3A3A3A"/>
    <a:srgbClr val="121B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22"/>
    <p:restoredTop sz="77625"/>
  </p:normalViewPr>
  <p:slideViewPr>
    <p:cSldViewPr snapToGrid="0">
      <p:cViewPr varScale="1">
        <p:scale>
          <a:sx n="58" d="100"/>
          <a:sy n="58" d="100"/>
        </p:scale>
        <p:origin x="33" y="3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0124211-4F88-440B-9A91-C5C0DF2B4C4D}" type="datetimeFigureOut">
              <a:rPr lang="en-US" smtClean="0"/>
              <a:t>9/23/2020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11EDC05-F1D5-4450-8442-FB8683060C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907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2572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826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290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294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067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B0D2C8-4E9D-4ABA-936B-5E500A1B423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5530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ODEP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756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6202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67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639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99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347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747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1400" b="1" dirty="0"/>
              <a:t>EXAMPLE TALKING POINTS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Pre-Screening Candidates: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Quickly sort a great volume of applicants and contacts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Scan current employees for good fits for promotions or to identify skills gaps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Analyze current job descriptions and the success rates of past hires when determining their strategies for seeking new hires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Job Interviews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Interviews are conducted over video while algorithms analyze facial expressions, vocal tone, and word choice</a:t>
            </a:r>
            <a:endParaRPr lang="en-US" sz="12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800" dirty="0"/>
              <a:t>They claim to be able to determine “soft skills” and traits like honesty and emotional intelligence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Game based pre-test assessments are used to gauge skills like problem-solving and predict successful hires</a:t>
            </a:r>
            <a:endParaRPr lang="en-US" sz="1600" b="1" dirty="0">
              <a:solidFill>
                <a:schemeClr val="dk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</a:rPr>
              <a:t>Interaction with chatbots is sometimes required to apply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</a:rPr>
              <a:t>Training &amp; Promotions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Learning analytics used for training and upgrading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Inaccessible  training interfaces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Evaluation based on work surveillance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Promotion based on productivity &amp; efficiency metrics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020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EDC05-F1D5-4450-8442-FB8683060CC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16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58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105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49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man who uses crutche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702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 descr="ODEP logo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 Seal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5EE5BF6F-B75A-4755-889D-A5B06A0419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7F4BEEB-C5B5-4115-81D7-61D0D3AB3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114899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6" name="5-Point Star 5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7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9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0" name="Rectangle 9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odeplogo.png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2" name="Picture 11" descr="DOL-Master-Seal-CMYK-(1).png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7C9D1AE8-142E-4CE2-A8EC-223CC206B6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679631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FAFF718-8C9C-4B3F-A9DD-06408FF89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785905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4178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man in library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36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grpSp>
        <p:nvGrpSpPr>
          <p:cNvPr id="9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0" name="Rectangle 9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2" name="Picture 11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3" name="5-Point Star 12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4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EFD6F2F-6B11-43B8-8C74-A8054BC7E9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DE5FAB5-590A-468D-917E-EBCCF1713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911225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Background includes photo of woman using sign languag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60" y="0"/>
            <a:ext cx="9144000" cy="6858000"/>
          </a:xfrm>
          <a:prstGeom prst="rect">
            <a:avLst/>
          </a:prstGeom>
          <a:effectLst/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grpSp>
        <p:nvGrpSpPr>
          <p:cNvPr id="9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0" name="Rectangle 9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2" name="Picture 11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3" name="5-Point Star 12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4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BB6354-AEF2-4E34-8A2E-CFDA622604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A636D85-0118-40D5-837E-204B0BC4C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73276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man in offic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28301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1" name="Rectangle 10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3" name="Picture 12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6" name="Right Triangle 15"/>
          <p:cNvSpPr/>
          <p:nvPr userDrawn="1"/>
        </p:nvSpPr>
        <p:spPr>
          <a:xfrm rot="10800000">
            <a:off x="8389710" y="0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14" name="5-Point Star 13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7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FEB301D-8E56-47E1-9211-BFF88B4A01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BF51BAA-27D8-4950-88D4-C4D94DDA3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woman making jewelry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8348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14" name="5-Point Star 13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7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8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20" name="Rectangle 19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" name="Picture 20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22" name="Picture 21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66E0F2AA-12C7-43B9-A553-A17A56D56F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0222C228-44D0-4738-8B28-DEDAF345D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woman who uses wheelchair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02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48E748D7-1A3A-4553-9629-DD8680E815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2C6375A-2D7A-4D7D-A558-3B119C79F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woman at grocery store checkout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28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14" name="5-Point Star 13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7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8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20" name="Rectangle 19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" name="Picture 20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22" name="Picture 21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9AEA1ABE-3DB5-45FA-A17E-4D56858D4E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0FAE7B3-BC2A-464B-9C80-2135089DD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4BBC8-6156-4FEA-A60E-828E6F270503}" type="datetimeFigureOut">
              <a:rPr lang="en-US" smtClean="0"/>
              <a:t>9/23/2020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726AD-C8CE-455B-ACC2-E5B51427718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Background includes photo of man in library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36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9" name="Right Triangle 8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5-Point Star 14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6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6251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woman who uses walker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36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B472596-772A-4B4B-906F-914A61B3E4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392E9866-1D25-4310-A91E-DC1B0960C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woman who uses crutche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6819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E73A3190-76CB-4DA7-8757-59D3AB3E26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1E88A8C-DF8D-48C1-9AEC-963A410D2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woman standing outsid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611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8989E93A-3F4A-4735-8A0D-744F9BB679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3C816CAF-397E-43AB-9338-4B5CFFBC2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man using mouth to hold pencil to draw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106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AFB664FD-91B1-4B5D-B6F3-0F7FA34D57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1EAA2FC-37D6-4344-A8CE-D6D112BD8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man in offic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354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6B5FFD9-A435-4ABE-8051-F83241F385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2CB78FA-8E9C-45AD-A370-449EE6F26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male employee in electronics stor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2AD02C0B-0E6F-481B-BA81-0BAAF2F0F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4B20AFCC-70F9-4138-888B-3585F4403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man working in classroom environment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4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DCD31BBA-8770-4923-8EDA-3DBF8B59FF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F5F5B4D-67A3-4075-930E-8B51951F1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includes photo of man in art gallery environment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6206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549913" y="105861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Right Triangle 15"/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  <p:sp>
        <p:nvSpPr>
          <p:cNvPr id="9" name="5-Point Star 8" descr="Star"/>
          <p:cNvSpPr>
            <a:spLocks noChangeAspect="1"/>
          </p:cNvSpPr>
          <p:nvPr userDrawn="1"/>
        </p:nvSpPr>
        <p:spPr>
          <a:xfrm>
            <a:off x="7018350" y="6345724"/>
            <a:ext cx="98080" cy="98080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Rectangle 3"/>
          <p:cNvSpPr>
            <a:spLocks noChangeAspect="1" noChangeArrowheads="1"/>
          </p:cNvSpPr>
          <p:nvPr userDrawn="1"/>
        </p:nvSpPr>
        <p:spPr bwMode="auto">
          <a:xfrm>
            <a:off x="5968207" y="6265592"/>
            <a:ext cx="25763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1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Driving Change        Creating Opportunity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9"/>
          <p:cNvGrpSpPr/>
          <p:nvPr userDrawn="1"/>
        </p:nvGrpSpPr>
        <p:grpSpPr>
          <a:xfrm>
            <a:off x="1107374" y="6239742"/>
            <a:ext cx="307708" cy="437555"/>
            <a:chOff x="8143256" y="5845174"/>
            <a:chExt cx="574918" cy="817522"/>
          </a:xfrm>
        </p:grpSpPr>
        <p:sp>
          <p:nvSpPr>
            <p:cNvPr id="12" name="Rectangle 11"/>
            <p:cNvSpPr/>
            <p:nvPr/>
          </p:nvSpPr>
          <p:spPr>
            <a:xfrm>
              <a:off x="8143256" y="5845174"/>
              <a:ext cx="574918" cy="81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odeplogo.png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51837" y="5868930"/>
              <a:ext cx="560095" cy="768023"/>
            </a:xfrm>
            <a:prstGeom prst="rect">
              <a:avLst/>
            </a:prstGeom>
          </p:spPr>
        </p:pic>
      </p:grpSp>
      <p:pic>
        <p:nvPicPr>
          <p:cNvPr id="14" name="Picture 13" descr="DOL-Master-Seal-CMYK-(1).png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400" y="6261454"/>
            <a:ext cx="400068" cy="40006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7DDA48B-379B-4807-9939-7E2A11854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400" y="463929"/>
            <a:ext cx="5498363" cy="1255864"/>
          </a:xfrm>
        </p:spPr>
        <p:txBody>
          <a:bodyPr anchor="t">
            <a:normAutofit/>
          </a:bodyPr>
          <a:lstStyle>
            <a:lvl1pPr algn="l">
              <a:defRPr sz="3600" b="1" cap="none">
                <a:solidFill>
                  <a:srgbClr val="121B3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A5C6F2C-10DB-415B-AD87-008137DCD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00" y="1911350"/>
            <a:ext cx="6358140" cy="4312617"/>
          </a:xfrm>
        </p:spPr>
        <p:txBody>
          <a:bodyPr/>
          <a:lstStyle>
            <a:lvl1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buClr>
                <a:srgbClr val="121B32"/>
              </a:buCl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1_Title only">
    <p:bg>
      <p:bgPr>
        <a:solidFill>
          <a:srgbClr val="FFFFFF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9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0" name="Google Shape;30;p19"/>
          <p:cNvSpPr/>
          <p:nvPr/>
        </p:nvSpPr>
        <p:spPr>
          <a:xfrm>
            <a:off x="0" y="609600"/>
            <a:ext cx="8686800" cy="609600"/>
          </a:xfrm>
          <a:prstGeom prst="rect">
            <a:avLst/>
          </a:prstGeom>
          <a:solidFill>
            <a:srgbClr val="2C5D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9"/>
          <p:cNvSpPr txBox="1">
            <a:spLocks noGrp="1"/>
          </p:cNvSpPr>
          <p:nvPr>
            <p:ph type="title"/>
          </p:nvPr>
        </p:nvSpPr>
        <p:spPr>
          <a:xfrm>
            <a:off x="323100" y="711200"/>
            <a:ext cx="8826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body" idx="1"/>
          </p:nvPr>
        </p:nvSpPr>
        <p:spPr>
          <a:xfrm>
            <a:off x="624300" y="1645933"/>
            <a:ext cx="3788400" cy="3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−"/>
              <a:defRPr sz="2000">
                <a:solidFill>
                  <a:srgbClr val="434343"/>
                </a:solidFill>
              </a:defRPr>
            </a:lvl1pPr>
            <a:lvl2pPr marL="914400" lvl="1" indent="-3365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 Light"/>
              <a:buChar char="⋅"/>
              <a:defRPr sz="17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Char char="−"/>
              <a:defRPr sz="1600">
                <a:solidFill>
                  <a:srgbClr val="434343"/>
                </a:solidFill>
              </a:defRPr>
            </a:lvl3pPr>
            <a:lvl4pPr marL="182880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−"/>
              <a:defRPr sz="1600">
                <a:solidFill>
                  <a:srgbClr val="000000"/>
                </a:solidFill>
              </a:defRPr>
            </a:lvl4pPr>
            <a:lvl5pPr marL="228600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−"/>
              <a:defRPr sz="1600">
                <a:solidFill>
                  <a:srgbClr val="000000"/>
                </a:solidFill>
              </a:defRPr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 ExtraLight"/>
              <a:buChar char="⋅"/>
              <a:defRPr sz="1200">
                <a:solidFill>
                  <a:srgbClr val="000000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 ExtraLight"/>
              <a:buChar char="●"/>
              <a:defRPr sz="1200">
                <a:solidFill>
                  <a:srgbClr val="000000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 ExtraLight"/>
              <a:buChar char="○"/>
              <a:defRPr sz="1200">
                <a:solidFill>
                  <a:srgbClr val="000000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Montserrat ExtraLight"/>
              <a:buChar char="■"/>
              <a:defRPr sz="1200">
                <a:solidFill>
                  <a:srgbClr val="000000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33" name="Google Shape;33;p19"/>
          <p:cNvSpPr txBox="1">
            <a:spLocks noGrp="1"/>
          </p:cNvSpPr>
          <p:nvPr>
            <p:ph type="body" idx="2"/>
          </p:nvPr>
        </p:nvSpPr>
        <p:spPr>
          <a:xfrm>
            <a:off x="776700" y="2357133"/>
            <a:ext cx="3788400" cy="3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−"/>
              <a:defRPr sz="2000">
                <a:solidFill>
                  <a:srgbClr val="434343"/>
                </a:solidFill>
              </a:defRPr>
            </a:lvl1pPr>
            <a:lvl2pPr marL="914400" lvl="1" indent="-3365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 Light"/>
              <a:buChar char="⋅"/>
              <a:defRPr sz="17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Char char="−"/>
              <a:defRPr sz="1600">
                <a:solidFill>
                  <a:srgbClr val="434343"/>
                </a:solidFill>
              </a:defRPr>
            </a:lvl3pPr>
            <a:lvl4pPr marL="182880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−"/>
              <a:defRPr sz="1600">
                <a:solidFill>
                  <a:srgbClr val="000000"/>
                </a:solidFill>
              </a:defRPr>
            </a:lvl4pPr>
            <a:lvl5pPr marL="228600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−"/>
              <a:defRPr sz="1600">
                <a:solidFill>
                  <a:srgbClr val="000000"/>
                </a:solidFill>
              </a:defRPr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 ExtraLight"/>
              <a:buChar char="⋅"/>
              <a:defRPr sz="1200">
                <a:solidFill>
                  <a:srgbClr val="000000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 ExtraLight"/>
              <a:buChar char="●"/>
              <a:defRPr sz="1200">
                <a:solidFill>
                  <a:srgbClr val="000000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 ExtraLight"/>
              <a:buChar char="○"/>
              <a:defRPr sz="1200">
                <a:solidFill>
                  <a:srgbClr val="000000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Montserrat ExtraLight"/>
              <a:buChar char="■"/>
              <a:defRPr sz="1200">
                <a:solidFill>
                  <a:srgbClr val="000000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0268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818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264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22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5D1F2480-362D-E649-BA9B-ECEBD6BC89D8}"/>
              </a:ext>
            </a:extLst>
          </p:cNvPr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4C64B8-B2D3-3B4B-901A-D23FB1770F12}"/>
              </a:ext>
            </a:extLst>
          </p:cNvPr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3942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69E1808A-8CCB-7C4C-8584-4E4F7EB22DAB}"/>
              </a:ext>
            </a:extLst>
          </p:cNvPr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9F4C0A-B225-9A4B-BC98-E4BC2CDFE2A5}"/>
              </a:ext>
            </a:extLst>
          </p:cNvPr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8150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500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95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4C6DE-6A30-7E40-B0A2-B4B9473592AA}" type="datetimeFigureOut">
              <a:rPr lang="en-US" smtClean="0"/>
              <a:pPr/>
              <a:t>9/23/2020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D67E6-DEB0-AA43-964C-0A9ABA04F23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4D133D1D-87B6-FB42-91B4-37D5168A3503}"/>
              </a:ext>
            </a:extLst>
          </p:cNvPr>
          <p:cNvSpPr/>
          <p:nvPr userDrawn="1"/>
        </p:nvSpPr>
        <p:spPr>
          <a:xfrm rot="10800000">
            <a:off x="8250700" y="-2"/>
            <a:ext cx="893300" cy="150669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D79482-8408-6745-8033-06E80F140E77}"/>
              </a:ext>
            </a:extLst>
          </p:cNvPr>
          <p:cNvSpPr txBox="1"/>
          <p:nvPr userDrawn="1"/>
        </p:nvSpPr>
        <p:spPr>
          <a:xfrm>
            <a:off x="8544553" y="108389"/>
            <a:ext cx="59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E957AD8-DD6D-9847-9A86-15E469903E39}" type="slidenum">
              <a:rPr lang="en-US" smtClean="0">
                <a:solidFill>
                  <a:srgbClr val="121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121B32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492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90" r:id="rId12"/>
    <p:sldLayoutId id="2147483691" r:id="rId13"/>
    <p:sldLayoutId id="2147483650" r:id="rId14"/>
    <p:sldLayoutId id="2147483676" r:id="rId15"/>
    <p:sldLayoutId id="2147483663" r:id="rId16"/>
    <p:sldLayoutId id="2147483662" r:id="rId17"/>
    <p:sldLayoutId id="2147483664" r:id="rId18"/>
    <p:sldLayoutId id="2147483665" r:id="rId19"/>
    <p:sldLayoutId id="2147483666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4" r:id="rId26"/>
    <p:sldLayoutId id="2147483675" r:id="rId27"/>
    <p:sldLayoutId id="2147483710" r:id="rId2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skearn.org/wp-content/uploads/2019/06/AI_PolicyBrief-A.pd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sigai.acm.org/static/aimatters/5-3/AIMatters-5-3-09-Trewin-accesible.pdf" TargetMode="External"/><Relationship Id="rId3" Type="http://schemas.openxmlformats.org/officeDocument/2006/relationships/hyperlink" Target="https://peatworks.org/futureofwork/ai/" TargetMode="External"/><Relationship Id="rId7" Type="http://schemas.openxmlformats.org/officeDocument/2006/relationships/hyperlink" Target="https://ai.google/responsibilities/responsible-ai-practice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ainowinstitute.org/aap-toolkit.pdf" TargetMode="External"/><Relationship Id="rId5" Type="http://schemas.openxmlformats.org/officeDocument/2006/relationships/hyperlink" Target="https://askearn.org/wp-content/uploads/2020/07/EARN_PEAT_eRecruiting_Checklist.pdf" TargetMode="External"/><Relationship Id="rId10" Type="http://schemas.openxmlformats.org/officeDocument/2006/relationships/image" Target="../media/image33.png"/><Relationship Id="rId4" Type="http://schemas.openxmlformats.org/officeDocument/2006/relationships/hyperlink" Target="https://askearn.org/wp-content/uploads/2019/06/AI_PolicyBrief-A.pdf" TargetMode="External"/><Relationship Id="rId9" Type="http://schemas.openxmlformats.org/officeDocument/2006/relationships/hyperlink" Target="https://www.dol.gov/agencies/odep/topics/autism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dol.gov/agencies/odep/initiatives/ndeam/2020/poster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ol.gov/agencies/odep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www.peatworks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ODEP Logo" title="ODEP Logo">
            <a:extLst>
              <a:ext uri="{FF2B5EF4-FFF2-40B4-BE49-F238E27FC236}">
                <a16:creationId xmlns:a16="http://schemas.microsoft.com/office/drawing/2014/main" id="{B5DD9A2D-9826-4D31-ACCE-FF9771887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0588" y="463929"/>
            <a:ext cx="2963199" cy="1087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99B8305-F98E-4240-9E59-32F93825B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1A250-15AD-4E66-98DB-E71F377B5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097" y="2185060"/>
            <a:ext cx="7198715" cy="40633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121B32"/>
                </a:solidFill>
                <a:ea typeface="+mj-ea"/>
              </a:rPr>
              <a:t>Artificial Intelligence, the Emerging Workplace, and Accessibility for </a:t>
            </a:r>
            <a:br>
              <a:rPr lang="en-US" sz="3600" b="1" dirty="0">
                <a:solidFill>
                  <a:srgbClr val="121B32"/>
                </a:solidFill>
                <a:ea typeface="+mj-ea"/>
              </a:rPr>
            </a:br>
            <a:r>
              <a:rPr lang="en-US" sz="3600" b="1" dirty="0">
                <a:solidFill>
                  <a:srgbClr val="121B32"/>
                </a:solidFill>
                <a:ea typeface="+mj-ea"/>
              </a:rPr>
              <a:t>People with Disabilities</a:t>
            </a:r>
            <a:br>
              <a:rPr lang="en-US" sz="3600" b="1" dirty="0">
                <a:solidFill>
                  <a:srgbClr val="121B32"/>
                </a:solidFill>
                <a:ea typeface="+mj-ea"/>
              </a:rPr>
            </a:br>
            <a:endParaRPr lang="en-US" sz="3100" b="1" dirty="0">
              <a:solidFill>
                <a:srgbClr val="0070C0"/>
              </a:solidFill>
              <a:ea typeface="+mj-ea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  <a:ea typeface="+mj-ea"/>
              </a:rPr>
              <a:t>InterAgency Accessibility Forum 2020</a:t>
            </a:r>
            <a:r>
              <a:rPr lang="en-US" sz="2800" b="1" dirty="0">
                <a:solidFill>
                  <a:srgbClr val="0070C0"/>
                </a:solidFill>
                <a:ea typeface="+mj-ea"/>
              </a:rPr>
              <a:t/>
            </a:r>
            <a:br>
              <a:rPr lang="en-US" sz="2800" b="1" dirty="0">
                <a:solidFill>
                  <a:srgbClr val="0070C0"/>
                </a:solidFill>
                <a:ea typeface="+mj-ea"/>
              </a:rPr>
            </a:br>
            <a:r>
              <a:rPr lang="en-US" sz="2800" dirty="0">
                <a:solidFill>
                  <a:srgbClr val="121B32"/>
                </a:solidFill>
                <a:ea typeface="+mj-ea"/>
              </a:rPr>
              <a:t/>
            </a:r>
            <a:br>
              <a:rPr lang="en-US" sz="2800" dirty="0">
                <a:solidFill>
                  <a:srgbClr val="121B32"/>
                </a:solidFill>
                <a:ea typeface="+mj-ea"/>
              </a:rPr>
            </a:br>
            <a:r>
              <a:rPr lang="en-US" sz="2800" dirty="0">
                <a:solidFill>
                  <a:srgbClr val="121B32"/>
                </a:solidFill>
                <a:ea typeface="+mj-ea"/>
              </a:rPr>
              <a:t>Tuesday, October 6, 2020</a:t>
            </a:r>
            <a:br>
              <a:rPr lang="en-US" sz="2800" dirty="0">
                <a:solidFill>
                  <a:srgbClr val="121B32"/>
                </a:solidFill>
                <a:ea typeface="+mj-ea"/>
              </a:rPr>
            </a:br>
            <a:endParaRPr lang="en-US" sz="2800" dirty="0">
              <a:solidFill>
                <a:srgbClr val="121B32"/>
              </a:solidFill>
              <a:ea typeface="+mj-ea"/>
            </a:endParaRPr>
          </a:p>
          <a:p>
            <a:pPr marL="0" indent="0">
              <a:buNone/>
            </a:pPr>
            <a:endParaRPr lang="en-US" sz="2300" b="1" dirty="0">
              <a:solidFill>
                <a:srgbClr val="121B32"/>
              </a:solidFill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82768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240855" y="318337"/>
            <a:ext cx="8497530" cy="773640"/>
          </a:xfrm>
        </p:spPr>
        <p:txBody>
          <a:bodyPr>
            <a:noAutofit/>
          </a:bodyPr>
          <a:lstStyle/>
          <a:p>
            <a:r>
              <a:rPr lang="en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AI Presents Workplace Access Challenges</a:t>
            </a:r>
            <a:endParaRPr lang="en-US" sz="3200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32616" y="1091977"/>
            <a:ext cx="6857742" cy="452864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Automated systems screening out highly talented job </a:t>
            </a:r>
            <a:r>
              <a:rPr lang="en-US" sz="2400" dirty="0" smtClean="0">
                <a:solidFill>
                  <a:schemeClr val="tx1"/>
                </a:solidFill>
              </a:rPr>
              <a:t>candidates with disabilities </a:t>
            </a:r>
            <a:endParaRPr lang="en-US" sz="2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Biases in data sets for employers and human service providers (disability=outlier)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Intelligent agents running job interviews (e.g., Alexa</a:t>
            </a:r>
            <a:r>
              <a:rPr lang="en-US" sz="24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Siri</a:t>
            </a:r>
            <a:r>
              <a:rPr lang="en-US" sz="24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Cortana</a:t>
            </a:r>
            <a:r>
              <a:rPr lang="en-US" sz="24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Google Assistant</a:t>
            </a:r>
            <a:r>
              <a:rPr lang="en-US" sz="24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etc.) 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Unwarranted identification of cognitive disabilities (e.g., mental health disabilities, developmental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disabilities like autism)  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92654D-F5D7-DA4A-8425-CEA0861BF7E0}"/>
              </a:ext>
            </a:extLst>
          </p:cNvPr>
          <p:cNvSpPr/>
          <p:nvPr/>
        </p:nvSpPr>
        <p:spPr>
          <a:xfrm>
            <a:off x="352728" y="5581465"/>
            <a:ext cx="17404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 Credit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Wikimedia</a:t>
            </a:r>
          </a:p>
        </p:txBody>
      </p:sp>
      <p:pic>
        <p:nvPicPr>
          <p:cNvPr id="7" name="Picture 6" descr="HAL 9000 promotional photo">
            <a:extLst>
              <a:ext uri="{FF2B5EF4-FFF2-40B4-BE49-F238E27FC236}">
                <a16:creationId xmlns:a16="http://schemas.microsoft.com/office/drawing/2014/main" id="{C3C28087-6517-7F43-9E01-EEB508FBE9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062" y="1001681"/>
            <a:ext cx="1359617" cy="393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81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Blue Background Box">
            <a:extLst>
              <a:ext uri="{FF2B5EF4-FFF2-40B4-BE49-F238E27FC236}">
                <a16:creationId xmlns:a16="http://schemas.microsoft.com/office/drawing/2014/main" id="{7A5D6428-23B4-4043-9353-DD740E998C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724712"/>
            <a:ext cx="9144000" cy="21308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8FEF1C-6E4F-CE48-97FF-29FCF3695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Panelist Discussion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51E4AB1-8B2D-1341-81BA-34EF46FB7273}"/>
              </a:ext>
            </a:extLst>
          </p:cNvPr>
          <p:cNvSpPr txBox="1">
            <a:spLocks/>
          </p:cNvSpPr>
          <p:nvPr/>
        </p:nvSpPr>
        <p:spPr>
          <a:xfrm>
            <a:off x="592567" y="4162182"/>
            <a:ext cx="5498363" cy="125586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none">
                <a:solidFill>
                  <a:srgbClr val="121B32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Panelist Discussion</a:t>
            </a:r>
          </a:p>
        </p:txBody>
      </p:sp>
    </p:spTree>
    <p:extLst>
      <p:ext uri="{BB962C8B-B14F-4D97-AF65-F5344CB8AC3E}">
        <p14:creationId xmlns:p14="http://schemas.microsoft.com/office/powerpoint/2010/main" val="1923192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323235" y="318337"/>
            <a:ext cx="8497530" cy="773640"/>
          </a:xfrm>
        </p:spPr>
        <p:txBody>
          <a:bodyPr>
            <a:noAutofit/>
          </a:bodyPr>
          <a:lstStyle/>
          <a:p>
            <a:r>
              <a:rPr lang="en" sz="3400" dirty="0" smtClean="0">
                <a:latin typeface="Arial" panose="020B0604020202020204" pitchFamily="34" charset="0"/>
                <a:cs typeface="Arial" panose="020B0604020202020204" pitchFamily="34" charset="0"/>
              </a:rPr>
              <a:t>Examine These C</a:t>
            </a:r>
            <a:r>
              <a:rPr lang="en-US" sz="3400" dirty="0" smtClean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" sz="3400" dirty="0" smtClean="0">
                <a:latin typeface="Arial" panose="020B0604020202020204" pitchFamily="34" charset="0"/>
                <a:cs typeface="Arial" panose="020B0604020202020204" pitchFamily="34" charset="0"/>
              </a:rPr>
              <a:t>nsiderations to Implement AI in the Workplace</a:t>
            </a:r>
            <a:endParaRPr lang="en-US" sz="3400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323235" y="1413253"/>
            <a:ext cx="8401316" cy="4528647"/>
          </a:xfrm>
        </p:spPr>
        <p:txBody>
          <a:bodyPr>
            <a:normAutofit/>
          </a:bodyPr>
          <a:lstStyle/>
          <a:p>
            <a:pPr marL="457200" lvl="0" indent="-406400"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tx1"/>
                </a:solidFill>
              </a:rPr>
              <a:t>What data was used? How was the data processed?</a:t>
            </a:r>
          </a:p>
          <a:p>
            <a:pPr marL="457200" lvl="0" indent="-406400"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 smtClean="0">
                <a:solidFill>
                  <a:schemeClr val="tx1"/>
                </a:solidFill>
              </a:rPr>
              <a:t>Which </a:t>
            </a:r>
            <a:r>
              <a:rPr lang="en-US" sz="2400" dirty="0">
                <a:solidFill>
                  <a:schemeClr val="tx1"/>
                </a:solidFill>
              </a:rPr>
              <a:t>classification was used?</a:t>
            </a:r>
          </a:p>
          <a:p>
            <a:pPr marL="457200" lvl="0" indent="-406400"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tx1"/>
                </a:solidFill>
              </a:rPr>
              <a:t>How were data gaps addressed?</a:t>
            </a:r>
          </a:p>
          <a:p>
            <a:pPr marL="457200" lvl="0" indent="-406400"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tx1"/>
                </a:solidFill>
              </a:rPr>
              <a:t>What were the assumptions applied in the analysis?</a:t>
            </a:r>
          </a:p>
          <a:p>
            <a:pPr marL="457200" lvl="0" indent="-4064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tx1"/>
                </a:solidFill>
              </a:rPr>
              <a:t>Is the learning model adaptive and what data will it use for adaptation?</a:t>
            </a:r>
          </a:p>
          <a:p>
            <a:pPr marL="457200" lvl="0" indent="-4064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 smtClean="0">
                <a:solidFill>
                  <a:schemeClr val="tx1"/>
                </a:solidFill>
              </a:rPr>
              <a:t>Which </a:t>
            </a:r>
            <a:r>
              <a:rPr lang="en-US" sz="2400" dirty="0">
                <a:solidFill>
                  <a:schemeClr val="tx1"/>
                </a:solidFill>
              </a:rPr>
              <a:t>decisions will it </a:t>
            </a:r>
            <a:r>
              <a:rPr lang="en-US" sz="2400" dirty="0" smtClean="0">
                <a:solidFill>
                  <a:schemeClr val="tx1"/>
                </a:solidFill>
              </a:rPr>
              <a:t>support? </a:t>
            </a:r>
            <a:r>
              <a:rPr lang="en-US" sz="2400" dirty="0">
                <a:solidFill>
                  <a:schemeClr val="tx1"/>
                </a:solidFill>
              </a:rPr>
              <a:t>H</a:t>
            </a:r>
            <a:r>
              <a:rPr lang="en-US" sz="2400" dirty="0" smtClean="0">
                <a:solidFill>
                  <a:schemeClr val="tx1"/>
                </a:solidFill>
              </a:rPr>
              <a:t>ow </a:t>
            </a:r>
            <a:r>
              <a:rPr lang="en-US" sz="2400" dirty="0">
                <a:solidFill>
                  <a:schemeClr val="tx1"/>
                </a:solidFill>
              </a:rPr>
              <a:t>is this delegated?</a:t>
            </a:r>
          </a:p>
          <a:p>
            <a:pPr marL="457200" lvl="0" indent="-4064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tx1"/>
                </a:solidFill>
              </a:rPr>
              <a:t>How are errors processed?</a:t>
            </a:r>
          </a:p>
          <a:p>
            <a:pPr marL="457200" lvl="0" indent="-4064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tx1"/>
                </a:solidFill>
              </a:rPr>
              <a:t>How can the tool be </a:t>
            </a:r>
            <a:r>
              <a:rPr lang="en-US" sz="2400" dirty="0" smtClean="0">
                <a:solidFill>
                  <a:schemeClr val="tx1"/>
                </a:solidFill>
              </a:rPr>
              <a:t>refined </a:t>
            </a:r>
            <a:r>
              <a:rPr lang="en-US" sz="2400" dirty="0">
                <a:solidFill>
                  <a:schemeClr val="tx1"/>
                </a:solidFill>
              </a:rPr>
              <a:t>and bugs </a:t>
            </a:r>
            <a:r>
              <a:rPr lang="en-US" sz="2400" dirty="0" smtClean="0">
                <a:solidFill>
                  <a:schemeClr val="tx1"/>
                </a:solidFill>
              </a:rPr>
              <a:t>be fixed</a:t>
            </a:r>
            <a:r>
              <a:rPr lang="en-US" sz="2400" dirty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81526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Blue Background Box">
            <a:extLst>
              <a:ext uri="{FF2B5EF4-FFF2-40B4-BE49-F238E27FC236}">
                <a16:creationId xmlns:a16="http://schemas.microsoft.com/office/drawing/2014/main" id="{7A5D6428-23B4-4043-9353-DD740E998C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724712"/>
            <a:ext cx="9144000" cy="21308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8FEF1C-6E4F-CE48-97FF-29FCF3695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400" y="4162182"/>
            <a:ext cx="5498363" cy="12558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Learn More and Q&amp;A</a:t>
            </a:r>
          </a:p>
        </p:txBody>
      </p:sp>
    </p:spTree>
    <p:extLst>
      <p:ext uri="{BB962C8B-B14F-4D97-AF65-F5344CB8AC3E}">
        <p14:creationId xmlns:p14="http://schemas.microsoft.com/office/powerpoint/2010/main" val="2608527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323235" y="318337"/>
            <a:ext cx="8497530" cy="773640"/>
          </a:xfrm>
        </p:spPr>
        <p:txBody>
          <a:bodyPr>
            <a:noAutofit/>
          </a:bodyPr>
          <a:lstStyle/>
          <a:p>
            <a:r>
              <a:rPr lang="en" sz="3300" dirty="0" smtClean="0">
                <a:latin typeface="Arial" panose="020B0604020202020204" pitchFamily="34" charset="0"/>
                <a:cs typeface="Arial" panose="020B0604020202020204" pitchFamily="34" charset="0"/>
              </a:rPr>
              <a:t>Adopt Promising </a:t>
            </a:r>
            <a:r>
              <a:rPr lang="en" sz="3300" dirty="0">
                <a:latin typeface="Arial" panose="020B0604020202020204" pitchFamily="34" charset="0"/>
                <a:cs typeface="Arial" panose="020B0604020202020204" pitchFamily="34" charset="0"/>
              </a:rPr>
              <a:t>Practices for Buyers</a:t>
            </a:r>
            <a:endParaRPr lang="en-US" sz="3300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323234" y="1091977"/>
            <a:ext cx="8401316" cy="4528647"/>
          </a:xfrm>
        </p:spPr>
        <p:txBody>
          <a:bodyPr>
            <a:normAutofit fontScale="92500" lnSpcReduction="10000"/>
          </a:bodyPr>
          <a:lstStyle/>
          <a:p>
            <a:pPr marL="457200" lvl="0" indent="-406400"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tx1"/>
                </a:solidFill>
              </a:rPr>
              <a:t>Make a commitment to </a:t>
            </a:r>
            <a:r>
              <a:rPr lang="en-US" sz="2400" dirty="0" smtClean="0">
                <a:solidFill>
                  <a:schemeClr val="tx1"/>
                </a:solidFill>
              </a:rPr>
              <a:t>design and purchase AI recruitment products </a:t>
            </a:r>
            <a:r>
              <a:rPr lang="en-US" sz="2400" dirty="0">
                <a:solidFill>
                  <a:schemeClr val="tx1"/>
                </a:solidFill>
              </a:rPr>
              <a:t>that do not impede </a:t>
            </a:r>
            <a:r>
              <a:rPr lang="en-US" sz="2400" dirty="0" smtClean="0">
                <a:solidFill>
                  <a:schemeClr val="tx1"/>
                </a:solidFill>
              </a:rPr>
              <a:t>hiring qualified job candidates </a:t>
            </a:r>
            <a:r>
              <a:rPr lang="en-US" sz="2400" dirty="0">
                <a:solidFill>
                  <a:schemeClr val="tx1"/>
                </a:solidFill>
              </a:rPr>
              <a:t>with disabilities</a:t>
            </a:r>
          </a:p>
          <a:p>
            <a:pPr marL="457200" lvl="0" indent="-406400"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tx1"/>
                </a:solidFill>
              </a:rPr>
              <a:t>Collect data and conduct audits to ascertain whether AI designed, purchased, or under consideration for purchase screens out or tends to screen out people with disabilities</a:t>
            </a:r>
          </a:p>
          <a:p>
            <a:pPr marL="457200" lvl="0" indent="-406400"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tx1"/>
                </a:solidFill>
              </a:rPr>
              <a:t>Include indemnification clauses in contracts with vendors, requiring vendors to document that they </a:t>
            </a:r>
            <a:r>
              <a:rPr lang="en-US" sz="2400" dirty="0" smtClean="0">
                <a:solidFill>
                  <a:schemeClr val="tx1"/>
                </a:solidFill>
              </a:rPr>
              <a:t>do not </a:t>
            </a:r>
            <a:r>
              <a:rPr lang="en-US" sz="2400" dirty="0" smtClean="0">
                <a:solidFill>
                  <a:schemeClr val="tx1"/>
                </a:solidFill>
              </a:rPr>
              <a:t>use </a:t>
            </a:r>
            <a:r>
              <a:rPr lang="en-US" sz="2400" dirty="0">
                <a:solidFill>
                  <a:schemeClr val="tx1"/>
                </a:solidFill>
              </a:rPr>
              <a:t>proxies or models that </a:t>
            </a:r>
            <a:r>
              <a:rPr lang="en-US" sz="2400" dirty="0" smtClean="0">
                <a:solidFill>
                  <a:schemeClr val="tx1"/>
                </a:solidFill>
              </a:rPr>
              <a:t>screen out </a:t>
            </a:r>
            <a:r>
              <a:rPr lang="en-US" sz="2400" dirty="0">
                <a:solidFill>
                  <a:schemeClr val="tx1"/>
                </a:solidFill>
              </a:rPr>
              <a:t>(or tend to </a:t>
            </a:r>
            <a:r>
              <a:rPr lang="en-US" sz="2400" dirty="0" smtClean="0">
                <a:solidFill>
                  <a:schemeClr val="tx1"/>
                </a:solidFill>
              </a:rPr>
              <a:t>screen out) qualified job candidates </a:t>
            </a:r>
            <a:r>
              <a:rPr lang="en-US" sz="2400" dirty="0">
                <a:solidFill>
                  <a:schemeClr val="tx1"/>
                </a:solidFill>
              </a:rPr>
              <a:t>with </a:t>
            </a:r>
            <a:r>
              <a:rPr lang="en-US" sz="2400" dirty="0" smtClean="0">
                <a:solidFill>
                  <a:schemeClr val="tx1"/>
                </a:solidFill>
              </a:rPr>
              <a:t>disabilities</a:t>
            </a:r>
            <a:endParaRPr lang="en-US" sz="2400" dirty="0">
              <a:solidFill>
                <a:schemeClr val="tx1"/>
              </a:solidFill>
            </a:endParaRPr>
          </a:p>
          <a:p>
            <a:pPr marL="457200" lvl="0" indent="-406400"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sz="2400" dirty="0" smtClean="0">
                <a:solidFill>
                  <a:schemeClr val="tx1"/>
                </a:solidFill>
              </a:rPr>
              <a:t>Foster practices for technology procurement </a:t>
            </a:r>
            <a:r>
              <a:rPr lang="en-US" sz="2400" dirty="0">
                <a:solidFill>
                  <a:schemeClr val="tx1"/>
                </a:solidFill>
              </a:rPr>
              <a:t>that </a:t>
            </a:r>
            <a:r>
              <a:rPr lang="en-US" sz="2400" dirty="0" smtClean="0">
                <a:solidFill>
                  <a:schemeClr val="tx1"/>
                </a:solidFill>
              </a:rPr>
              <a:t>reflect Universal </a:t>
            </a:r>
            <a:r>
              <a:rPr lang="en-US" sz="2400" dirty="0">
                <a:solidFill>
                  <a:schemeClr val="tx1"/>
                </a:solidFill>
              </a:rPr>
              <a:t>D</a:t>
            </a:r>
            <a:r>
              <a:rPr lang="en-US" sz="2400" dirty="0" smtClean="0">
                <a:solidFill>
                  <a:schemeClr val="tx1"/>
                </a:solidFill>
              </a:rPr>
              <a:t>esign and accessibility </a:t>
            </a:r>
            <a:r>
              <a:rPr lang="en-US" sz="2400" dirty="0">
                <a:solidFill>
                  <a:schemeClr val="tx1"/>
                </a:solidFill>
              </a:rPr>
              <a:t>features and </a:t>
            </a:r>
            <a:r>
              <a:rPr lang="en-US" sz="2400" dirty="0" smtClean="0">
                <a:solidFill>
                  <a:schemeClr val="tx1"/>
                </a:solidFill>
              </a:rPr>
              <a:t>support assistive </a:t>
            </a:r>
            <a:r>
              <a:rPr lang="en-US" sz="2400" dirty="0">
                <a:solidFill>
                  <a:schemeClr val="tx1"/>
                </a:solidFill>
              </a:rPr>
              <a:t>technology </a:t>
            </a:r>
            <a:r>
              <a:rPr lang="en-US" sz="2400" dirty="0" smtClean="0">
                <a:solidFill>
                  <a:schemeClr val="tx1"/>
                </a:solidFill>
              </a:rPr>
              <a:t>and </a:t>
            </a:r>
            <a:r>
              <a:rPr lang="en-US" sz="2400" dirty="0">
                <a:solidFill>
                  <a:schemeClr val="tx1"/>
                </a:solidFill>
              </a:rPr>
              <a:t>services </a:t>
            </a:r>
            <a:r>
              <a:rPr lang="en-US" sz="2400" dirty="0" smtClean="0">
                <a:solidFill>
                  <a:schemeClr val="tx1"/>
                </a:solidFill>
              </a:rPr>
              <a:t>to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</a:rPr>
              <a:t>improve job performance </a:t>
            </a:r>
            <a:r>
              <a:rPr lang="en-US" sz="2400" dirty="0" smtClean="0">
                <a:solidFill>
                  <a:schemeClr val="tx1"/>
                </a:solidFill>
              </a:rPr>
              <a:t>for</a:t>
            </a:r>
            <a:r>
              <a:rPr lang="en-US" sz="2400" dirty="0" smtClean="0">
                <a:solidFill>
                  <a:schemeClr val="tx1"/>
                </a:solidFill>
              </a:rPr>
              <a:t> workers </a:t>
            </a:r>
            <a:r>
              <a:rPr lang="en-US" sz="2400" dirty="0">
                <a:solidFill>
                  <a:schemeClr val="tx1"/>
                </a:solidFill>
              </a:rPr>
              <a:t>with disabilities </a:t>
            </a:r>
            <a:r>
              <a:rPr lang="en-US" sz="2400" dirty="0" smtClean="0">
                <a:solidFill>
                  <a:schemeClr val="tx1"/>
                </a:solidFill>
              </a:rPr>
              <a:t>who need accommodations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DCABBD-107C-014A-A88A-951A6E87E7BC}"/>
              </a:ext>
            </a:extLst>
          </p:cNvPr>
          <p:cNvSpPr/>
          <p:nvPr/>
        </p:nvSpPr>
        <p:spPr>
          <a:xfrm>
            <a:off x="323234" y="5369335"/>
            <a:ext cx="86930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Source: 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U.S. DOL/ODEP: 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EARN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, Use of AI to Facilitate Employment Opportunities for People with Disabilities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195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323235" y="318337"/>
            <a:ext cx="8497530" cy="773640"/>
          </a:xfrm>
        </p:spPr>
        <p:txBody>
          <a:bodyPr>
            <a:noAutofit/>
          </a:bodyPr>
          <a:lstStyle/>
          <a:p>
            <a:r>
              <a:rPr lang="en" sz="3400" dirty="0" smtClean="0">
                <a:latin typeface="Arial" panose="020B0604020202020204" pitchFamily="34" charset="0"/>
                <a:cs typeface="Arial" panose="020B0604020202020204" pitchFamily="34" charset="0"/>
              </a:rPr>
              <a:t>Key </a:t>
            </a:r>
            <a:r>
              <a:rPr lang="en" sz="3400" dirty="0" smtClean="0"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  <a:endParaRPr lang="en-US" sz="3400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323235" y="1511437"/>
            <a:ext cx="8401316" cy="4362141"/>
          </a:xfrm>
        </p:spPr>
        <p:txBody>
          <a:bodyPr>
            <a:normAutofit fontScale="92500" lnSpcReduction="20000"/>
          </a:bodyPr>
          <a:lstStyle/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r>
              <a:rPr lang="en-US" sz="2200" dirty="0" smtClean="0">
                <a:solidFill>
                  <a:schemeClr val="tx1"/>
                </a:solidFill>
              </a:rPr>
              <a:t>U.S. DOL/ODEP: </a:t>
            </a:r>
            <a:r>
              <a:rPr lang="en-US" sz="2200" dirty="0">
                <a:solidFill>
                  <a:schemeClr val="tx1"/>
                </a:solidFill>
                <a:hlinkClick r:id="rId3"/>
              </a:rPr>
              <a:t>PEAT Future of Work: AI</a:t>
            </a:r>
            <a:endParaRPr lang="en-US" sz="2200" dirty="0">
              <a:solidFill>
                <a:schemeClr val="tx1"/>
              </a:solidFill>
            </a:endParaRPr>
          </a:p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r>
              <a:rPr lang="en-US" sz="2200" dirty="0" smtClean="0">
                <a:solidFill>
                  <a:schemeClr val="tx1"/>
                </a:solidFill>
              </a:rPr>
              <a:t>U.S. DOL/ODEP: </a:t>
            </a:r>
            <a:r>
              <a:rPr lang="en-US" sz="2200" dirty="0" smtClean="0">
                <a:solidFill>
                  <a:schemeClr val="tx1"/>
                </a:solidFill>
                <a:hlinkClick r:id="rId4"/>
              </a:rPr>
              <a:t>EARN</a:t>
            </a:r>
            <a:r>
              <a:rPr lang="en-US" sz="2200" dirty="0">
                <a:solidFill>
                  <a:schemeClr val="tx1"/>
                </a:solidFill>
                <a:hlinkClick r:id="rId4"/>
              </a:rPr>
              <a:t>, Use of AI to Facilitate Employment Opportunities for People with Disabilities</a:t>
            </a:r>
            <a:endParaRPr lang="en-US" sz="2200" dirty="0">
              <a:solidFill>
                <a:schemeClr val="tx1"/>
              </a:solidFill>
            </a:endParaRPr>
          </a:p>
          <a:p>
            <a:pPr marL="457200" lvl="0" indent="-406400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r>
              <a:rPr lang="en-US" sz="2200" dirty="0" smtClean="0">
                <a:solidFill>
                  <a:schemeClr val="tx1"/>
                </a:solidFill>
              </a:rPr>
              <a:t>U.S. DOL/ODEP: EARN </a:t>
            </a:r>
            <a:r>
              <a:rPr lang="en-US" sz="2200" dirty="0">
                <a:solidFill>
                  <a:schemeClr val="tx1"/>
                </a:solidFill>
              </a:rPr>
              <a:t>/ PEAT, </a:t>
            </a:r>
            <a:r>
              <a:rPr lang="en-US" sz="2200" u="sng" dirty="0">
                <a:hlinkClick r:id="rId5"/>
              </a:rPr>
              <a:t>Checklist for Employers: Facilitating the Hiring of People with Disabilities Through the Use of eRecruiting Screening Systems, Including AI</a:t>
            </a:r>
            <a:endParaRPr lang="en-US" sz="2200" dirty="0"/>
          </a:p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r>
              <a:rPr lang="en-US" sz="2200" dirty="0">
                <a:solidFill>
                  <a:schemeClr val="tx1"/>
                </a:solidFill>
              </a:rPr>
              <a:t>AI Now, </a:t>
            </a:r>
            <a:r>
              <a:rPr lang="en-US" sz="2200" dirty="0">
                <a:solidFill>
                  <a:schemeClr val="tx1"/>
                </a:solidFill>
                <a:hlinkClick r:id="rId6"/>
              </a:rPr>
              <a:t>Algorithmic Accountability Policy Toolkit</a:t>
            </a:r>
            <a:endParaRPr lang="en-US" sz="2200" dirty="0">
              <a:solidFill>
                <a:schemeClr val="tx1"/>
              </a:solidFill>
            </a:endParaRPr>
          </a:p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r>
              <a:rPr lang="en-US" sz="2200" dirty="0">
                <a:solidFill>
                  <a:schemeClr val="tx1"/>
                </a:solidFill>
              </a:rPr>
              <a:t>Google, </a:t>
            </a:r>
            <a:r>
              <a:rPr lang="en-US" sz="2200" dirty="0">
                <a:solidFill>
                  <a:schemeClr val="tx1"/>
                </a:solidFill>
                <a:hlinkClick r:id="rId7"/>
              </a:rPr>
              <a:t>Responsible AI Practices</a:t>
            </a:r>
            <a:endParaRPr lang="en-US" sz="2200" dirty="0">
              <a:solidFill>
                <a:schemeClr val="tx1"/>
              </a:solidFill>
            </a:endParaRPr>
          </a:p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r>
              <a:rPr lang="en-US" sz="2200" dirty="0">
                <a:solidFill>
                  <a:schemeClr val="tx1"/>
                </a:solidFill>
              </a:rPr>
              <a:t>AI Matters, </a:t>
            </a:r>
            <a:r>
              <a:rPr lang="en-US" sz="2200" dirty="0">
                <a:solidFill>
                  <a:schemeClr val="tx1"/>
                </a:solidFill>
                <a:hlinkClick r:id="rId8"/>
              </a:rPr>
              <a:t>Considerations for AI Fairness for People with Disabilities</a:t>
            </a:r>
            <a:r>
              <a:rPr lang="en-US" sz="2200" dirty="0">
                <a:solidFill>
                  <a:schemeClr val="tx1"/>
                </a:solidFill>
              </a:rPr>
              <a:t>, Vol. 5 Issue 3, </a:t>
            </a:r>
            <a:r>
              <a:rPr lang="en-US" sz="2200" dirty="0" smtClean="0">
                <a:solidFill>
                  <a:schemeClr val="tx1"/>
                </a:solidFill>
              </a:rPr>
              <a:t>3-Sept-2019</a:t>
            </a:r>
          </a:p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r>
              <a:rPr lang="en-US" sz="2200" dirty="0" smtClean="0">
                <a:solidFill>
                  <a:schemeClr val="tx1"/>
                </a:solidFill>
              </a:rPr>
              <a:t>U.S. DOL/ODEP: </a:t>
            </a:r>
            <a:r>
              <a:rPr lang="en-US" sz="2200" dirty="0" smtClean="0">
                <a:solidFill>
                  <a:schemeClr val="tx1"/>
                </a:solidFill>
                <a:hlinkClick r:id="rId9"/>
              </a:rPr>
              <a:t>Topic Resource Webpage on Autism</a:t>
            </a:r>
            <a:endParaRPr lang="en-US" sz="2200" dirty="0">
              <a:solidFill>
                <a:schemeClr val="tx1"/>
              </a:solidFill>
            </a:endParaRPr>
          </a:p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endParaRPr lang="en-US" sz="2400" dirty="0">
              <a:solidFill>
                <a:schemeClr val="tx1"/>
              </a:solidFill>
            </a:endParaRPr>
          </a:p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endParaRPr lang="en-US" sz="2400" dirty="0">
              <a:solidFill>
                <a:schemeClr val="tx1"/>
              </a:solidFill>
            </a:endParaRPr>
          </a:p>
          <a:p>
            <a:pPr marL="457200" lvl="0" indent="-406400"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2800"/>
            </a:pPr>
            <a:endParaRPr lang="en-US" sz="2400" dirty="0">
              <a:solidFill>
                <a:schemeClr val="tx1"/>
              </a:solidFill>
            </a:endParaRPr>
          </a:p>
          <a:p>
            <a:pPr marL="457200" lvl="0" indent="-406400">
              <a:spcBef>
                <a:spcPts val="1000"/>
              </a:spcBef>
              <a:buClr>
                <a:schemeClr val="dk1"/>
              </a:buClr>
              <a:buSzPts val="2800"/>
            </a:pP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4098" name="Picture 2" descr="Artificial Intelligence (AI) - Peatworks">
            <a:extLst>
              <a:ext uri="{FF2B5EF4-FFF2-40B4-BE49-F238E27FC236}">
                <a16:creationId xmlns:a16="http://schemas.microsoft.com/office/drawing/2014/main" id="{7DC7A962-1143-8749-83D9-2F8D1FA8B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8169" y="80210"/>
            <a:ext cx="3682767" cy="1366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3992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1378"/>
            <a:ext cx="7886700" cy="1060903"/>
          </a:xfrm>
        </p:spPr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Commemorate National Disability Employment Awareness Month 2020</a:t>
            </a:r>
          </a:p>
        </p:txBody>
      </p:sp>
      <p:pic>
        <p:nvPicPr>
          <p:cNvPr id="1026" name="Picture 2" descr="NDEAM 2020 poster: Increasing Access and Opportunity: Celebrating 30 years of the Americans with Disabilities Act - 30 Year Anniversary of ADA / 75 Year Anniversary of NDE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4280" y="1369634"/>
            <a:ext cx="6928099" cy="448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28650" y="5987654"/>
            <a:ext cx="73095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Download the NDEAM 2020 Poster (English, Spanish):</a:t>
            </a:r>
            <a:endParaRPr lang="en-US" sz="2000" dirty="0">
              <a:hlinkClick r:id="rId4"/>
            </a:endParaRPr>
          </a:p>
          <a:p>
            <a:r>
              <a:rPr lang="en-US" sz="2000" dirty="0">
                <a:hlinkClick r:id="rId4"/>
              </a:rPr>
              <a:t>https://www.dol.gov/agencies/odep/initiatives/ndeam/2020/poster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8854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848" y="305438"/>
            <a:ext cx="7886700" cy="4242436"/>
          </a:xfrm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</a:rPr>
              <a:t>ODEP &amp; OA recognizes 30 years of the ADA with year-long transformative events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656" y="4589464"/>
            <a:ext cx="8571864" cy="1674176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Americans with Disabilities Act | July 26, 2020</a:t>
            </a:r>
          </a:p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more at:</a:t>
            </a:r>
          </a:p>
          <a:p>
            <a:r>
              <a:rPr lang="da-DK" sz="2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ADA30 webpage | https://www.dol.gov/agencies/odep/ada30/</a:t>
            </a:r>
          </a:p>
          <a:p>
            <a:r>
              <a:rPr lang="da-DK" sz="2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Historical timeline | https://www.dol.gov/agencies/odep/ada30/timeline.htm</a:t>
            </a:r>
          </a:p>
          <a:p>
            <a:pPr algn="ctr"/>
            <a:endParaRPr lang="en-US" sz="28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DA and Digital Accessibility: Keyboard with blue accessibility key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8699" y="320041"/>
            <a:ext cx="7886700" cy="38325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0217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"/>
          <p:cNvSpPr txBox="1">
            <a:spLocks noGrp="1"/>
          </p:cNvSpPr>
          <p:nvPr>
            <p:ph type="title" idx="4294967295"/>
          </p:nvPr>
        </p:nvSpPr>
        <p:spPr>
          <a:xfrm>
            <a:off x="287640" y="244879"/>
            <a:ext cx="7723957" cy="596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400" b="1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Today’s Presenters</a:t>
            </a:r>
            <a:endParaRPr sz="3400" b="1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17" name="Picture 16" title="Microphone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7073093" y="-1196"/>
            <a:ext cx="1194423" cy="1180458"/>
          </a:xfrm>
          <a:prstGeom prst="rect">
            <a:avLst/>
          </a:prstGeom>
        </p:spPr>
      </p:pic>
      <p:pic>
        <p:nvPicPr>
          <p:cNvPr id="14" name="Picture 13" descr="Bill Curtis-Davidson Headshot">
            <a:extLst>
              <a:ext uri="{FF2B5EF4-FFF2-40B4-BE49-F238E27FC236}">
                <a16:creationId xmlns:a16="http://schemas.microsoft.com/office/drawing/2014/main" id="{0A0AD5AC-4F4D-2042-B010-45D058ADE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4471" y="1146562"/>
            <a:ext cx="1677194" cy="1677194"/>
          </a:xfrm>
          <a:prstGeom prst="rect">
            <a:avLst/>
          </a:prstGeom>
        </p:spPr>
      </p:pic>
      <p:sp>
        <p:nvSpPr>
          <p:cNvPr id="85" name="Google Shape;85;p4"/>
          <p:cNvSpPr txBox="1"/>
          <p:nvPr/>
        </p:nvSpPr>
        <p:spPr>
          <a:xfrm>
            <a:off x="306103" y="2835212"/>
            <a:ext cx="3753929" cy="894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1800"/>
            </a:pPr>
            <a:r>
              <a:rPr lang="en-US" sz="2000" b="1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Bill Curtis-Davidson, M.S. </a:t>
            </a:r>
            <a:br>
              <a:rPr lang="en-US" sz="2000" b="1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lang="en-US" sz="1600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U.S. Department of Labor,</a:t>
            </a:r>
          </a:p>
          <a:p>
            <a:pPr algn="ctr">
              <a:lnSpc>
                <a:spcPct val="90000"/>
              </a:lnSpc>
              <a:buClr>
                <a:srgbClr val="000000"/>
              </a:buClr>
              <a:buSzPts val="1800"/>
            </a:pPr>
            <a:r>
              <a:rPr lang="en-US" sz="1600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Office of Disability Employment Policy</a:t>
            </a:r>
          </a:p>
          <a:p>
            <a:pPr algn="ctr" defTabSz="914400">
              <a:lnSpc>
                <a:spcPct val="90000"/>
              </a:lnSpc>
              <a:buClr>
                <a:srgbClr val="000000"/>
              </a:buClr>
              <a:buSzPts val="1800"/>
            </a:pPr>
            <a:endParaRPr lang="en-US" sz="2000" kern="0" dirty="0">
              <a:solidFill>
                <a:srgbClr val="000000"/>
              </a:solidFill>
              <a:latin typeface="Arial" panose="020B0604020202020204" pitchFamily="34" charset="0"/>
              <a:ea typeface="Montserrat Light"/>
              <a:cs typeface="Arial" panose="020B0604020202020204" pitchFamily="34" charset="0"/>
              <a:sym typeface="Montserrat Light"/>
            </a:endParaRPr>
          </a:p>
        </p:txBody>
      </p:sp>
      <p:pic>
        <p:nvPicPr>
          <p:cNvPr id="21" name="Picture 20" descr="Scott Michael Robertson Headshot">
            <a:extLst>
              <a:ext uri="{FF2B5EF4-FFF2-40B4-BE49-F238E27FC236}">
                <a16:creationId xmlns:a16="http://schemas.microsoft.com/office/drawing/2014/main" id="{96393375-B33D-6D47-ABF8-F85E70A1EF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856" b="10422"/>
          <a:stretch/>
        </p:blipFill>
        <p:spPr>
          <a:xfrm>
            <a:off x="5536728" y="1146562"/>
            <a:ext cx="1677194" cy="1677194"/>
          </a:xfrm>
          <a:prstGeom prst="rect">
            <a:avLst/>
          </a:prstGeom>
        </p:spPr>
      </p:pic>
      <p:sp>
        <p:nvSpPr>
          <p:cNvPr id="84" name="Google Shape;84;p4"/>
          <p:cNvSpPr txBox="1"/>
          <p:nvPr/>
        </p:nvSpPr>
        <p:spPr>
          <a:xfrm>
            <a:off x="4357243" y="2835212"/>
            <a:ext cx="4036163" cy="84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defTabSz="914400">
              <a:lnSpc>
                <a:spcPct val="90000"/>
              </a:lnSpc>
              <a:buClr>
                <a:srgbClr val="000000"/>
              </a:buClr>
              <a:buSzPts val="1800"/>
            </a:pPr>
            <a:r>
              <a:rPr lang="en" sz="2000" b="1" kern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Scott Michael Robertson, </a:t>
            </a:r>
            <a:r>
              <a:rPr lang="en-US" sz="2000" b="1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Ph.D.</a:t>
            </a:r>
          </a:p>
          <a:p>
            <a:pPr algn="ctr">
              <a:lnSpc>
                <a:spcPct val="90000"/>
              </a:lnSpc>
              <a:buClr>
                <a:srgbClr val="000000"/>
              </a:buClr>
              <a:buSzPts val="1800"/>
            </a:pPr>
            <a:r>
              <a:rPr lang="en-US" sz="1600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U.S. Department of Labor,</a:t>
            </a:r>
          </a:p>
          <a:p>
            <a:pPr algn="ctr">
              <a:lnSpc>
                <a:spcPct val="90000"/>
              </a:lnSpc>
              <a:buClr>
                <a:srgbClr val="000000"/>
              </a:buClr>
              <a:buSzPts val="1800"/>
            </a:pPr>
            <a:r>
              <a:rPr lang="en-US" sz="1600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Office of Disability Employment Policy</a:t>
            </a:r>
          </a:p>
        </p:txBody>
      </p:sp>
      <p:pic>
        <p:nvPicPr>
          <p:cNvPr id="15" name="Picture 14" descr="Rhonda Moore Headshot">
            <a:extLst>
              <a:ext uri="{FF2B5EF4-FFF2-40B4-BE49-F238E27FC236}">
                <a16:creationId xmlns:a16="http://schemas.microsoft.com/office/drawing/2014/main" id="{F85452E5-1232-1A40-AEC1-F6D7A39D12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2581" y="4002932"/>
            <a:ext cx="1677194" cy="1677194"/>
          </a:xfrm>
          <a:prstGeom prst="rect">
            <a:avLst/>
          </a:prstGeom>
        </p:spPr>
      </p:pic>
      <p:sp>
        <p:nvSpPr>
          <p:cNvPr id="23" name="Google Shape;85;p4">
            <a:extLst>
              <a:ext uri="{FF2B5EF4-FFF2-40B4-BE49-F238E27FC236}">
                <a16:creationId xmlns:a16="http://schemas.microsoft.com/office/drawing/2014/main" id="{EB968C83-4FBB-AA42-A9F6-EC4C95E56C43}"/>
              </a:ext>
            </a:extLst>
          </p:cNvPr>
          <p:cNvSpPr txBox="1"/>
          <p:nvPr/>
        </p:nvSpPr>
        <p:spPr>
          <a:xfrm>
            <a:off x="306103" y="5711825"/>
            <a:ext cx="3753929" cy="894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1800"/>
            </a:pPr>
            <a:r>
              <a:rPr lang="en-US" sz="2000" b="1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Rhonda Moore, Ph.D. </a:t>
            </a:r>
            <a:br>
              <a:rPr lang="en-US" sz="2000" b="1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lang="en-US" sz="1600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U.S. Department of Health and Human Services, Food and Drug Administration</a:t>
            </a:r>
          </a:p>
          <a:p>
            <a:pPr algn="ctr" defTabSz="914400">
              <a:lnSpc>
                <a:spcPct val="90000"/>
              </a:lnSpc>
              <a:buClr>
                <a:srgbClr val="000000"/>
              </a:buClr>
              <a:buSzPts val="1800"/>
            </a:pPr>
            <a:endParaRPr lang="en-US" sz="2000" kern="0" dirty="0">
              <a:solidFill>
                <a:srgbClr val="000000"/>
              </a:solidFill>
              <a:latin typeface="Arial" panose="020B0604020202020204" pitchFamily="34" charset="0"/>
              <a:ea typeface="Montserrat Light"/>
              <a:cs typeface="Arial" panose="020B0604020202020204" pitchFamily="34" charset="0"/>
              <a:sym typeface="Montserrat Light"/>
            </a:endParaRPr>
          </a:p>
        </p:txBody>
      </p:sp>
      <p:pic>
        <p:nvPicPr>
          <p:cNvPr id="16" name="Picture 15" descr="Vinodkumar &quot;Vinod&quot; Prabhakaran Headshot">
            <a:extLst>
              <a:ext uri="{FF2B5EF4-FFF2-40B4-BE49-F238E27FC236}">
                <a16:creationId xmlns:a16="http://schemas.microsoft.com/office/drawing/2014/main" id="{2C517711-C52C-8A47-9065-E66B355E25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363" y="4005112"/>
            <a:ext cx="1677194" cy="1677194"/>
          </a:xfrm>
          <a:prstGeom prst="rect">
            <a:avLst/>
          </a:prstGeom>
        </p:spPr>
      </p:pic>
      <p:sp>
        <p:nvSpPr>
          <p:cNvPr id="24" name="Google Shape;84;p4">
            <a:extLst>
              <a:ext uri="{FF2B5EF4-FFF2-40B4-BE49-F238E27FC236}">
                <a16:creationId xmlns:a16="http://schemas.microsoft.com/office/drawing/2014/main" id="{93446EC3-ECAE-FF46-85AF-CEB9F4E45E6B}"/>
              </a:ext>
            </a:extLst>
          </p:cNvPr>
          <p:cNvSpPr txBox="1"/>
          <p:nvPr/>
        </p:nvSpPr>
        <p:spPr>
          <a:xfrm>
            <a:off x="4498359" y="5711825"/>
            <a:ext cx="3753929" cy="84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1800"/>
            </a:pPr>
            <a:r>
              <a:rPr lang="en-US" sz="2000" b="1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Vinodkumar “Vinod” Prabhakaran</a:t>
            </a:r>
            <a:r>
              <a:rPr lang="en" sz="2000" b="1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</a:t>
            </a:r>
            <a:r>
              <a:rPr lang="en-US" sz="2000" b="1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Ph.D.</a:t>
            </a:r>
          </a:p>
          <a:p>
            <a:pPr algn="ctr">
              <a:lnSpc>
                <a:spcPct val="90000"/>
              </a:lnSpc>
              <a:buClr>
                <a:srgbClr val="000000"/>
              </a:buClr>
              <a:buSzPts val="1800"/>
            </a:pPr>
            <a:r>
              <a:rPr lang="en-US" sz="1600" kern="0" dirty="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Google Research</a:t>
            </a:r>
          </a:p>
        </p:txBody>
      </p:sp>
    </p:spTree>
    <p:extLst>
      <p:ext uri="{BB962C8B-B14F-4D97-AF65-F5344CB8AC3E}">
        <p14:creationId xmlns:p14="http://schemas.microsoft.com/office/powerpoint/2010/main" val="1207684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8641" y="481913"/>
            <a:ext cx="5993821" cy="843448"/>
          </a:xfrm>
        </p:spPr>
        <p:txBody>
          <a:bodyPr>
            <a:normAutofit/>
          </a:bodyPr>
          <a:lstStyle/>
          <a:p>
            <a:r>
              <a:rPr lang="en-US" sz="3400" dirty="0"/>
              <a:t>Panel Flow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8639" y="1606378"/>
            <a:ext cx="6217533" cy="446136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600" b="1" dirty="0">
                <a:solidFill>
                  <a:schemeClr val="tx1"/>
                </a:solidFill>
              </a:rPr>
              <a:t>Welcome and Panel Introductions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600" b="1" dirty="0">
                <a:solidFill>
                  <a:schemeClr val="tx1"/>
                </a:solidFill>
              </a:rPr>
              <a:t>Learning Objectives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600" b="1" dirty="0">
                <a:solidFill>
                  <a:schemeClr val="tx1"/>
                </a:solidFill>
              </a:rPr>
              <a:t>Panelist Discussion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600" dirty="0">
                <a:solidFill>
                  <a:schemeClr val="tx1"/>
                </a:solidFill>
              </a:rPr>
              <a:t>Federal Perspective 1: Scott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600" dirty="0">
                <a:solidFill>
                  <a:schemeClr val="tx1"/>
                </a:solidFill>
              </a:rPr>
              <a:t>Federal Perspective 2: Rhonda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600" dirty="0">
                <a:solidFill>
                  <a:schemeClr val="tx1"/>
                </a:solidFill>
              </a:rPr>
              <a:t>Industry Perspective: Vinod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600" b="1" dirty="0">
                <a:solidFill>
                  <a:schemeClr val="tx1"/>
                </a:solidFill>
              </a:rPr>
              <a:t>Learn More and Q&amp;A</a:t>
            </a:r>
            <a:endParaRPr lang="en-US" sz="2600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7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2486" y="463929"/>
            <a:ext cx="5633277" cy="1255864"/>
          </a:xfrm>
        </p:spPr>
        <p:txBody>
          <a:bodyPr>
            <a:normAutofit/>
          </a:bodyPr>
          <a:lstStyle/>
          <a:p>
            <a:r>
              <a:rPr lang="en-US" sz="3400" dirty="0"/>
              <a:t>Key Learning Objectives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2486" y="1421027"/>
            <a:ext cx="6493054" cy="4617589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</a:rPr>
              <a:t>Highlight how modern workplaces (virtual/physical) use AI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</a:rPr>
              <a:t>Share how AI can foster employment opportunities for people with disabilities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</a:rPr>
              <a:t>Describe current challenges for AI fairness for people with disabilities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</a:rPr>
              <a:t>Outline some considerations federal agencies can </a:t>
            </a:r>
            <a:r>
              <a:rPr lang="en-US" sz="2400" dirty="0" smtClean="0">
                <a:solidFill>
                  <a:schemeClr val="tx1"/>
                </a:solidFill>
              </a:rPr>
              <a:t>use </a:t>
            </a:r>
            <a:r>
              <a:rPr lang="en-US" sz="2400" dirty="0">
                <a:solidFill>
                  <a:schemeClr val="tx1"/>
                </a:solidFill>
              </a:rPr>
              <a:t>to address AI fairness when deploying AI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</a:rPr>
              <a:t>Discuss broader industry initiatives to reduce AI bias and improve fairness in AI-enabled workplace technology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endParaRPr lang="en-US" sz="2400" dirty="0">
              <a:solidFill>
                <a:srgbClr val="FF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56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Blue Background Box">
            <a:extLst>
              <a:ext uri="{FF2B5EF4-FFF2-40B4-BE49-F238E27FC236}">
                <a16:creationId xmlns:a16="http://schemas.microsoft.com/office/drawing/2014/main" id="{7A5D6428-23B4-4043-9353-DD740E998C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724712"/>
            <a:ext cx="9278224" cy="21308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8FEF1C-6E4F-CE48-97FF-29FCF3695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25" y="4162182"/>
            <a:ext cx="7686460" cy="125586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Use of AI in the Workplace and </a:t>
            </a:r>
            <a:r>
              <a:rPr lang="en-US" dirty="0" smtClean="0">
                <a:solidFill>
                  <a:schemeClr val="bg1"/>
                </a:solidFill>
              </a:rPr>
              <a:t>Increasing Access and Opportunity </a:t>
            </a:r>
            <a:r>
              <a:rPr lang="en-US" dirty="0">
                <a:solidFill>
                  <a:schemeClr val="bg1"/>
                </a:solidFill>
              </a:rPr>
              <a:t>for People with Disabilities</a:t>
            </a:r>
          </a:p>
        </p:txBody>
      </p:sp>
    </p:spTree>
    <p:extLst>
      <p:ext uri="{BB962C8B-B14F-4D97-AF65-F5344CB8AC3E}">
        <p14:creationId xmlns:p14="http://schemas.microsoft.com/office/powerpoint/2010/main" val="2882798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400" y="463929"/>
            <a:ext cx="7763209" cy="831471"/>
          </a:xfrm>
        </p:spPr>
        <p:txBody>
          <a:bodyPr>
            <a:normAutofit fontScale="90000"/>
          </a:bodyPr>
          <a:lstStyle/>
          <a:p>
            <a:r>
              <a:rPr lang="en-US" dirty="0"/>
              <a:t>About the Office of Disability Employment Policy (ODEP)</a:t>
            </a:r>
            <a:r>
              <a:rPr lang="en-US" sz="3400" dirty="0"/>
              <a:t/>
            </a:r>
            <a:br>
              <a:rPr lang="en-US" sz="3400" dirty="0"/>
            </a:br>
            <a:endParaRPr lang="en-US" sz="3400" b="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400" y="1440874"/>
            <a:ext cx="7859050" cy="427509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</a:rPr>
              <a:t>ODEP is the only non-regulatory federal agency that promotes policies and coordinates with employers and all levels of government to increase workplace success for people with disabilities.</a:t>
            </a: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  <a:hlinkClick r:id="rId3"/>
              </a:rPr>
              <a:t>https://www.dol.gov/agencies/odep/</a:t>
            </a:r>
            <a:endParaRPr lang="en-US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625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5"/>
          <p:cNvSpPr>
            <a:spLocks noGrp="1"/>
          </p:cNvSpPr>
          <p:nvPr>
            <p:ph type="title"/>
          </p:nvPr>
        </p:nvSpPr>
        <p:spPr>
          <a:xfrm>
            <a:off x="150753" y="210579"/>
            <a:ext cx="8497054" cy="647241"/>
          </a:xfrm>
        </p:spPr>
        <p:txBody>
          <a:bodyPr>
            <a:normAutofit/>
          </a:bodyPr>
          <a:lstStyle/>
          <a:p>
            <a:r>
              <a:rPr lang="en-US" sz="3400" dirty="0" smtClean="0"/>
              <a:t>ODEP Runs the FutureWorks </a:t>
            </a:r>
            <a:r>
              <a:rPr lang="en-US" sz="3400" dirty="0"/>
              <a:t>Initiative</a:t>
            </a:r>
          </a:p>
        </p:txBody>
      </p:sp>
      <p:pic>
        <p:nvPicPr>
          <p:cNvPr id="8" name="Picture 7" descr="PEAT Logo: Building a Future That Works">
            <a:extLst>
              <a:ext uri="{FF2B5EF4-FFF2-40B4-BE49-F238E27FC236}">
                <a16:creationId xmlns:a16="http://schemas.microsoft.com/office/drawing/2014/main" id="{46BA2D93-D9F7-2748-A613-DAC3BCAC9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161" y="785046"/>
            <a:ext cx="2985787" cy="1485818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idx="1"/>
          </p:nvPr>
        </p:nvSpPr>
        <p:spPr>
          <a:xfrm>
            <a:off x="150753" y="2270864"/>
            <a:ext cx="8769727" cy="378346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US" sz="2600" dirty="0">
                <a:solidFill>
                  <a:schemeClr val="tx1"/>
                </a:solidFill>
              </a:rPr>
              <a:t>Expansion of PEAT’s long-term work </a:t>
            </a:r>
            <a:r>
              <a:rPr lang="en-US" sz="2600" dirty="0" smtClean="0">
                <a:solidFill>
                  <a:schemeClr val="tx1"/>
                </a:solidFill>
              </a:rPr>
              <a:t>to </a:t>
            </a:r>
            <a:r>
              <a:rPr lang="en-US" sz="2600" dirty="0" smtClean="0">
                <a:solidFill>
                  <a:schemeClr val="tx1"/>
                </a:solidFill>
              </a:rPr>
              <a:t>foster</a:t>
            </a:r>
            <a:r>
              <a:rPr lang="en-US" sz="2600" dirty="0" smtClean="0">
                <a:solidFill>
                  <a:schemeClr val="tx1"/>
                </a:solidFill>
              </a:rPr>
              <a:t> </a:t>
            </a:r>
            <a:r>
              <a:rPr lang="en-US" sz="2600" dirty="0" smtClean="0">
                <a:solidFill>
                  <a:schemeClr val="tx1"/>
                </a:solidFill>
              </a:rPr>
              <a:t>accessible workplace </a:t>
            </a:r>
            <a:r>
              <a:rPr lang="en-US" sz="2600" dirty="0" smtClean="0">
                <a:solidFill>
                  <a:schemeClr val="tx1"/>
                </a:solidFill>
              </a:rPr>
              <a:t>technology and improve employment access </a:t>
            </a:r>
            <a:endParaRPr lang="en-US" sz="26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US" sz="2600" dirty="0">
                <a:solidFill>
                  <a:schemeClr val="tx1"/>
                </a:solidFill>
              </a:rPr>
              <a:t>3 Core Focus Areas: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</a:rPr>
              <a:t>Emerging technology, such as AI, augmented and virtual reality, </a:t>
            </a:r>
            <a:r>
              <a:rPr lang="en-US" sz="2400" dirty="0" smtClean="0">
                <a:solidFill>
                  <a:schemeClr val="tx1"/>
                </a:solidFill>
              </a:rPr>
              <a:t>automated tasks, Internet </a:t>
            </a:r>
            <a:r>
              <a:rPr lang="en-US" sz="2400" dirty="0">
                <a:solidFill>
                  <a:schemeClr val="tx1"/>
                </a:solidFill>
              </a:rPr>
              <a:t>of Things, etc.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</a:rPr>
              <a:t>Accessible workplace technology activities and the web portal at </a:t>
            </a:r>
            <a:r>
              <a:rPr lang="en-US" sz="2400" dirty="0">
                <a:solidFill>
                  <a:schemeClr val="tx1"/>
                </a:solidFill>
                <a:hlinkClick r:id="rId4"/>
              </a:rPr>
              <a:t>www.PEATWorks.org</a:t>
            </a:r>
            <a:r>
              <a:rPr lang="en-US" sz="2400" dirty="0">
                <a:solidFill>
                  <a:schemeClr val="tx1"/>
                </a:solidFill>
              </a:rPr>
              <a:t>, including its core tools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</a:rPr>
              <a:t>Automated vehicles and related transportation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4036691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323235" y="235957"/>
            <a:ext cx="8474776" cy="773640"/>
          </a:xfrm>
        </p:spPr>
        <p:txBody>
          <a:bodyPr>
            <a:noAutofit/>
          </a:bodyPr>
          <a:lstStyle/>
          <a:p>
            <a:r>
              <a:rPr lang="en-US" sz="3100" dirty="0" smtClean="0"/>
              <a:t>AI Uses in </a:t>
            </a:r>
            <a:r>
              <a:rPr lang="en-US" sz="3100" dirty="0"/>
              <a:t>the Modern </a:t>
            </a:r>
            <a:r>
              <a:rPr lang="en-US" sz="3100" dirty="0" smtClean="0"/>
              <a:t>Workplace Include…</a:t>
            </a:r>
            <a:endParaRPr lang="en-US" sz="3100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323235" y="1091977"/>
            <a:ext cx="6055072" cy="452864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Pre-screening candidates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Job interviews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Conversational agents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Human communication/meeting tools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Workplace productivity/automation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Employee skills gap/training/promotions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Assistive technologies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Environment </a:t>
            </a:r>
            <a:r>
              <a:rPr lang="en-US" sz="2400" dirty="0" smtClean="0">
                <a:solidFill>
                  <a:schemeClr val="tx1"/>
                </a:solidFill>
              </a:rPr>
              <a:t>navigation/transport</a:t>
            </a:r>
            <a:endParaRPr lang="en-US" sz="24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pic>
        <p:nvPicPr>
          <p:cNvPr id="1026" name="Picture 2" descr="Person viewing panels of diverse job candidates on a screen">
            <a:extLst>
              <a:ext uri="{FF2B5EF4-FFF2-40B4-BE49-F238E27FC236}">
                <a16:creationId xmlns:a16="http://schemas.microsoft.com/office/drawing/2014/main" id="{EA4CFD45-870F-1E4B-8E2F-C855DD0B62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1" r="8817" b="28102"/>
          <a:stretch/>
        </p:blipFill>
        <p:spPr bwMode="auto">
          <a:xfrm>
            <a:off x="6378307" y="946603"/>
            <a:ext cx="2120240" cy="1503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hatbot Chat Application - Free image on Pixabay">
            <a:extLst>
              <a:ext uri="{FF2B5EF4-FFF2-40B4-BE49-F238E27FC236}">
                <a16:creationId xmlns:a16="http://schemas.microsoft.com/office/drawing/2014/main" id="{5EBBC095-0FA5-9C43-B013-5604D1D2CA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8" t="12012" r="14619"/>
          <a:stretch/>
        </p:blipFill>
        <p:spPr bwMode="auto">
          <a:xfrm>
            <a:off x="6378307" y="2450501"/>
            <a:ext cx="2120240" cy="205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irtual Meeting People - Free vector graphic on Pixabay">
            <a:extLst>
              <a:ext uri="{FF2B5EF4-FFF2-40B4-BE49-F238E27FC236}">
                <a16:creationId xmlns:a16="http://schemas.microsoft.com/office/drawing/2014/main" id="{5A603546-3D78-A246-85F0-1FA130B17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3" t="6488" r="7721" b="5481"/>
          <a:stretch/>
        </p:blipFill>
        <p:spPr bwMode="auto">
          <a:xfrm>
            <a:off x="6378307" y="4504039"/>
            <a:ext cx="2120240" cy="1619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elf-Driving Car Icons - Download Free Vector Icons | Noun Project">
            <a:extLst>
              <a:ext uri="{FF2B5EF4-FFF2-40B4-BE49-F238E27FC236}">
                <a16:creationId xmlns:a16="http://schemas.microsoft.com/office/drawing/2014/main" id="{EE38CE1E-0097-F945-815A-64F764AA9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307" y="4306741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ands holding mobile phone app with directional arrows on the app - Pixabay">
            <a:extLst>
              <a:ext uri="{FF2B5EF4-FFF2-40B4-BE49-F238E27FC236}">
                <a16:creationId xmlns:a16="http://schemas.microsoft.com/office/drawing/2014/main" id="{E7E86086-40C5-704D-ABCA-A4090FB9A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574" y="5576741"/>
            <a:ext cx="2782583" cy="1391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D92654D-F5D7-DA4A-8425-CEA0861BF7E0}"/>
              </a:ext>
            </a:extLst>
          </p:cNvPr>
          <p:cNvSpPr/>
          <p:nvPr/>
        </p:nvSpPr>
        <p:spPr>
          <a:xfrm>
            <a:off x="314335" y="5649423"/>
            <a:ext cx="18962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 Credit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PxHere, Pixabay, The Noun Project</a:t>
            </a:r>
          </a:p>
        </p:txBody>
      </p:sp>
    </p:spTree>
    <p:extLst>
      <p:ext uri="{BB962C8B-B14F-4D97-AF65-F5344CB8AC3E}">
        <p14:creationId xmlns:p14="http://schemas.microsoft.com/office/powerpoint/2010/main" val="2937090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166712" y="318337"/>
            <a:ext cx="8730149" cy="773640"/>
          </a:xfrm>
        </p:spPr>
        <p:txBody>
          <a:bodyPr>
            <a:noAutofit/>
          </a:bodyPr>
          <a:lstStyle/>
          <a:p>
            <a:r>
              <a:rPr lang="en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AI Holds Promise </a:t>
            </a:r>
            <a:r>
              <a:rPr lang="en" sz="3000" dirty="0">
                <a:latin typeface="Arial" panose="020B0604020202020204" pitchFamily="34" charset="0"/>
                <a:cs typeface="Arial" panose="020B0604020202020204" pitchFamily="34" charset="0"/>
              </a:rPr>
              <a:t>for People with Disabilities</a:t>
            </a:r>
            <a:endParaRPr lang="en-US" sz="3000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57331" y="1091977"/>
            <a:ext cx="6169844" cy="452864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</a:rPr>
              <a:t>Tech solutions for long-standing work barriers to access gainful employment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 for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fostering accommodations </a:t>
            </a:r>
            <a:b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workplace (virtual/physical)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Personalized profiles for accessibility needs based upon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analytics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Customized on-the-job training via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intelligent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applications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Analytics for cognitive, physical, and sensory supports for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 tasks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92654D-F5D7-DA4A-8425-CEA0861BF7E0}"/>
              </a:ext>
            </a:extLst>
          </p:cNvPr>
          <p:cNvSpPr/>
          <p:nvPr/>
        </p:nvSpPr>
        <p:spPr>
          <a:xfrm>
            <a:off x="418630" y="5808617"/>
            <a:ext cx="35108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 Credit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PxHere, Pixabay, The Noun Project</a:t>
            </a:r>
          </a:p>
        </p:txBody>
      </p:sp>
      <p:pic>
        <p:nvPicPr>
          <p:cNvPr id="11" name="Picture 10" descr="Electronic brain alongside a real brain">
            <a:extLst>
              <a:ext uri="{FF2B5EF4-FFF2-40B4-BE49-F238E27FC236}">
                <a16:creationId xmlns:a16="http://schemas.microsoft.com/office/drawing/2014/main" id="{1320B506-1B8F-C145-A7A5-7A4B913773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444142"/>
              </a:clrFrom>
              <a:clrTo>
                <a:srgbClr val="44414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54" t="7502" r="19771" b="9968"/>
          <a:stretch/>
        </p:blipFill>
        <p:spPr>
          <a:xfrm>
            <a:off x="6091484" y="939354"/>
            <a:ext cx="2460094" cy="2848529"/>
          </a:xfrm>
          <a:prstGeom prst="rect">
            <a:avLst/>
          </a:prstGeom>
        </p:spPr>
      </p:pic>
      <p:pic>
        <p:nvPicPr>
          <p:cNvPr id="12" name="Picture 11" descr="Hand pointing to computer screen with images of processes, cloud, search, and mobile apps">
            <a:extLst>
              <a:ext uri="{FF2B5EF4-FFF2-40B4-BE49-F238E27FC236}">
                <a16:creationId xmlns:a16="http://schemas.microsoft.com/office/drawing/2014/main" id="{E0886A0F-F314-0243-9E7D-25534F7C1F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73C2CE"/>
              </a:clrFrom>
              <a:clrTo>
                <a:srgbClr val="73C2CE">
                  <a:alpha val="0"/>
                </a:srgbClr>
              </a:clrTo>
            </a:clrChange>
          </a:blip>
          <a:srcRect l="9202" t="6241" r="9053"/>
          <a:stretch/>
        </p:blipFill>
        <p:spPr>
          <a:xfrm>
            <a:off x="5440139" y="3578274"/>
            <a:ext cx="3703861" cy="246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30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54657612FE9434E91D95DB66A8BDB18" ma:contentTypeVersion="12" ma:contentTypeDescription="Create a new document." ma:contentTypeScope="" ma:versionID="8b1cb5a99355b3b76024f7b5a2895dd1">
  <xsd:schema xmlns:xsd="http://www.w3.org/2001/XMLSchema" xmlns:xs="http://www.w3.org/2001/XMLSchema" xmlns:p="http://schemas.microsoft.com/office/2006/metadata/properties" xmlns:ns2="5fa7f51c-649e-4052-9f84-0bcf4160d562" xmlns:ns3="b1ca4938-7fba-49db-8b3a-12b9187ea918" targetNamespace="http://schemas.microsoft.com/office/2006/metadata/properties" ma:root="true" ma:fieldsID="9bcc734fa0f516d0af263d1a9912f6e6" ns2:_="" ns3:_="">
    <xsd:import namespace="5fa7f51c-649e-4052-9f84-0bcf4160d562"/>
    <xsd:import namespace="b1ca4938-7fba-49db-8b3a-12b9187ea91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a7f51c-649e-4052-9f84-0bcf4160d5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ca4938-7fba-49db-8b3a-12b9187ea91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4A823F-E253-45D1-BDDC-C85978207B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03D0678-629E-4DE9-98EB-C608F693C194}">
  <ds:schemaRefs>
    <ds:schemaRef ds:uri="http://purl.org/dc/terms/"/>
    <ds:schemaRef ds:uri="b1ca4938-7fba-49db-8b3a-12b9187ea918"/>
    <ds:schemaRef ds:uri="http://schemas.microsoft.com/office/2006/documentManagement/types"/>
    <ds:schemaRef ds:uri="http://purl.org/dc/elements/1.1/"/>
    <ds:schemaRef ds:uri="http://schemas.microsoft.com/office/2006/metadata/properties"/>
    <ds:schemaRef ds:uri="5fa7f51c-649e-4052-9f84-0bcf4160d562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DAE68D2-B314-4831-9E5A-DA90D0CA3D15}">
  <ds:schemaRefs>
    <ds:schemaRef ds:uri="5fa7f51c-649e-4052-9f84-0bcf4160d562"/>
    <ds:schemaRef ds:uri="b1ca4938-7fba-49db-8b3a-12b9187ea91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</TotalTime>
  <Words>1011</Words>
  <Application>Microsoft Office PowerPoint</Application>
  <PresentationFormat>On-screen Show (4:3)</PresentationFormat>
  <Paragraphs>128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Montserrat ExtraLight</vt:lpstr>
      <vt:lpstr>Montserrat Light</vt:lpstr>
      <vt:lpstr>Roboto</vt:lpstr>
      <vt:lpstr>Times New Roman</vt:lpstr>
      <vt:lpstr>Office Theme</vt:lpstr>
      <vt:lpstr>ODEP</vt:lpstr>
      <vt:lpstr>Today’s Presenters</vt:lpstr>
      <vt:lpstr>Panel Flow</vt:lpstr>
      <vt:lpstr>Key Learning Objectives</vt:lpstr>
      <vt:lpstr>Use of AI in the Workplace and Increasing Access and Opportunity for People with Disabilities</vt:lpstr>
      <vt:lpstr>About the Office of Disability Employment Policy (ODEP) </vt:lpstr>
      <vt:lpstr>ODEP Runs the FutureWorks Initiative</vt:lpstr>
      <vt:lpstr>AI Uses in the Modern Workplace Include…</vt:lpstr>
      <vt:lpstr>AI Holds Promise for People with Disabilities</vt:lpstr>
      <vt:lpstr>AI Presents Workplace Access Challenges</vt:lpstr>
      <vt:lpstr>Panelist Discussion</vt:lpstr>
      <vt:lpstr>Examine These Considerations to Implement AI in the Workplace</vt:lpstr>
      <vt:lpstr>Learn More and Q&amp;A</vt:lpstr>
      <vt:lpstr>Adopt Promising Practices for Buyers</vt:lpstr>
      <vt:lpstr>Key Resources</vt:lpstr>
      <vt:lpstr>Commemorate National Disability Employment Awareness Month 2020</vt:lpstr>
      <vt:lpstr>ODEP &amp; OA recognizes 30 years of the ADA with year-long transformative events</vt:lpstr>
    </vt:vector>
  </TitlesOfParts>
  <Company>Blix Creative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Office 2004 Test Drive User</dc:creator>
  <cp:lastModifiedBy>Robertson, Scott M - ODEP</cp:lastModifiedBy>
  <cp:revision>42</cp:revision>
  <cp:lastPrinted>2020-09-23T03:03:56Z</cp:lastPrinted>
  <dcterms:created xsi:type="dcterms:W3CDTF">2014-09-04T22:26:30Z</dcterms:created>
  <dcterms:modified xsi:type="dcterms:W3CDTF">2020-09-23T15:58:19Z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0x010100A54657612FE9434E91D95DB66A8BDB18</vt:lpwstr>
  </property>
</Properties>
</file>

<file path=docProps/thumbnail.jpeg>
</file>